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9" r:id="rId4"/>
    <p:sldId id="286" r:id="rId5"/>
    <p:sldId id="285" r:id="rId6"/>
    <p:sldId id="287" r:id="rId7"/>
    <p:sldId id="288" r:id="rId8"/>
    <p:sldId id="290" r:id="rId9"/>
    <p:sldId id="291" r:id="rId10"/>
    <p:sldId id="292" r:id="rId11"/>
    <p:sldId id="295" r:id="rId12"/>
    <p:sldId id="274" r:id="rId13"/>
    <p:sldId id="296" r:id="rId14"/>
    <p:sldId id="297" r:id="rId15"/>
    <p:sldId id="298" r:id="rId16"/>
    <p:sldId id="299" r:id="rId17"/>
    <p:sldId id="300" r:id="rId18"/>
    <p:sldId id="301" r:id="rId19"/>
    <p:sldId id="302" r:id="rId20"/>
    <p:sldId id="303" r:id="rId21"/>
    <p:sldId id="304" r:id="rId22"/>
    <p:sldId id="305" r:id="rId23"/>
    <p:sldId id="306" r:id="rId24"/>
    <p:sldId id="307" r:id="rId25"/>
    <p:sldId id="308" r:id="rId26"/>
    <p:sldId id="309" r:id="rId27"/>
    <p:sldId id="310" r:id="rId28"/>
    <p:sldId id="271" r:id="rId29"/>
    <p:sldId id="311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8524"/>
    <a:srgbClr val="B969C8"/>
    <a:srgbClr val="FCD0CF"/>
    <a:srgbClr val="FF7C80"/>
    <a:srgbClr val="FFEBEB"/>
    <a:srgbClr val="332C5A"/>
    <a:srgbClr val="C1C1C1"/>
    <a:srgbClr val="3D346B"/>
    <a:srgbClr val="5D4FA3"/>
    <a:srgbClr val="B6AC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4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6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sv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075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778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704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86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248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649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57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8737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7767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2525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477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D22B7-6021-4287-B11B-43E807D673E9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916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3842656" y="1175657"/>
            <a:ext cx="4506688" cy="4506688"/>
            <a:chOff x="4245426" y="1600993"/>
            <a:chExt cx="3614058" cy="3614058"/>
          </a:xfrm>
        </p:grpSpPr>
        <p:sp>
          <p:nvSpPr>
            <p:cNvPr id="14" name="타원 13"/>
            <p:cNvSpPr/>
            <p:nvPr/>
          </p:nvSpPr>
          <p:spPr>
            <a:xfrm rot="5400000">
              <a:off x="4245429" y="2191658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타원 2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700" b="1" kern="0" dirty="0">
                <a:solidFill>
                  <a:schemeClr val="bg1"/>
                </a:solidFill>
                <a:latin typeface="나눔스퀘어"/>
                <a:ea typeface="나눔스퀘어 ExtraBold" panose="020B0600000101010101" pitchFamily="50" charset="-127"/>
              </a:endParaRPr>
            </a:p>
            <a:p>
              <a:pPr algn="ctr" latinLnBrk="0">
                <a:defRPr/>
              </a:pPr>
              <a:endParaRPr lang="en-US" altLang="ko-KR" sz="7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7" name="그래픽 6">
            <a:extLst>
              <a:ext uri="{FF2B5EF4-FFF2-40B4-BE49-F238E27FC236}">
                <a16:creationId xmlns:a16="http://schemas.microsoft.com/office/drawing/2014/main" id="{E45BD469-5819-9A74-05D7-76F620F4D4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200715" y="3018864"/>
            <a:ext cx="3891129" cy="88717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E7ADCF8-CA07-2857-482E-679DBA6BD608}"/>
              </a:ext>
            </a:extLst>
          </p:cNvPr>
          <p:cNvSpPr/>
          <p:nvPr/>
        </p:nvSpPr>
        <p:spPr>
          <a:xfrm>
            <a:off x="10867369" y="6085403"/>
            <a:ext cx="954107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이다인</a:t>
            </a:r>
            <a:endParaRPr lang="en-US" altLang="ko-KR" sz="2000" dirty="0">
              <a:solidFill>
                <a:schemeClr val="bg2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EC1E3C2-9143-A1CA-A2A2-5B34D821AD48}"/>
              </a:ext>
            </a:extLst>
          </p:cNvPr>
          <p:cNvSpPr/>
          <p:nvPr/>
        </p:nvSpPr>
        <p:spPr>
          <a:xfrm>
            <a:off x="9574088" y="5623738"/>
            <a:ext cx="2270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WEB PROJECT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915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39773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설계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와이어프레임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FAB379-67DE-4A99-A67F-13D5E130EE28}"/>
              </a:ext>
            </a:extLst>
          </p:cNvPr>
          <p:cNvSpPr/>
          <p:nvPr/>
        </p:nvSpPr>
        <p:spPr>
          <a:xfrm>
            <a:off x="522000" y="1544902"/>
            <a:ext cx="2892161" cy="188205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15B12D-659D-E6AD-8466-FEC9E772DA93}"/>
              </a:ext>
            </a:extLst>
          </p:cNvPr>
          <p:cNvSpPr txBox="1"/>
          <p:nvPr/>
        </p:nvSpPr>
        <p:spPr>
          <a:xfrm>
            <a:off x="522000" y="342695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(1)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한쪽 모서리가 잘린 사각형 5">
            <a:extLst>
              <a:ext uri="{FF2B5EF4-FFF2-40B4-BE49-F238E27FC236}">
                <a16:creationId xmlns:a16="http://schemas.microsoft.com/office/drawing/2014/main" id="{828E3963-660E-4C24-5EB7-B574498FB161}"/>
              </a:ext>
            </a:extLst>
          </p:cNvPr>
          <p:cNvSpPr/>
          <p:nvPr/>
        </p:nvSpPr>
        <p:spPr>
          <a:xfrm flipH="1">
            <a:off x="522000" y="917511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6A4DDD-97B9-7A53-7B53-21609DB68B90}"/>
              </a:ext>
            </a:extLst>
          </p:cNvPr>
          <p:cNvSpPr txBox="1"/>
          <p:nvPr/>
        </p:nvSpPr>
        <p:spPr>
          <a:xfrm>
            <a:off x="505126" y="1012727"/>
            <a:ext cx="25426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 </a:t>
            </a:r>
            <a:r>
              <a:rPr lang="en-US" altLang="ko-KR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4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페이지로 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BFE053D-8ECC-1028-14C2-9C73EFA2CB2A}"/>
              </a:ext>
            </a:extLst>
          </p:cNvPr>
          <p:cNvSpPr/>
          <p:nvPr/>
        </p:nvSpPr>
        <p:spPr>
          <a:xfrm>
            <a:off x="4546800" y="1544902"/>
            <a:ext cx="2892161" cy="188205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BE623-7466-DFBC-B342-B3B3E0ECFBBB}"/>
              </a:ext>
            </a:extLst>
          </p:cNvPr>
          <p:cNvSpPr txBox="1"/>
          <p:nvPr/>
        </p:nvSpPr>
        <p:spPr>
          <a:xfrm>
            <a:off x="4546800" y="342695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B7CBB60-2B11-BFC9-CBF4-9CA62EBA3474}"/>
              </a:ext>
            </a:extLst>
          </p:cNvPr>
          <p:cNvSpPr/>
          <p:nvPr/>
        </p:nvSpPr>
        <p:spPr>
          <a:xfrm>
            <a:off x="512628" y="4093200"/>
            <a:ext cx="2892161" cy="188205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A8E3E5-A4D1-8A05-71ED-0D476F6FE7E4}"/>
              </a:ext>
            </a:extLst>
          </p:cNvPr>
          <p:cNvSpPr txBox="1"/>
          <p:nvPr/>
        </p:nvSpPr>
        <p:spPr>
          <a:xfrm>
            <a:off x="512628" y="5999597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오시는길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250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421641" y="1754641"/>
            <a:ext cx="3348719" cy="3348718"/>
            <a:chOff x="4245426" y="1600993"/>
            <a:chExt cx="3614058" cy="3614057"/>
          </a:xfrm>
        </p:grpSpPr>
        <p:sp>
          <p:nvSpPr>
            <p:cNvPr id="13" name="타원 12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en-US" altLang="ko-KR" sz="60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</a:p>
            <a:p>
              <a:pPr algn="ctr" latinLnBrk="0">
                <a:defRPr/>
              </a:pPr>
              <a:r>
                <a:rPr lang="ko-KR" altLang="en-US" sz="28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사이트 구현</a:t>
              </a:r>
              <a:endParaRPr lang="en-US" altLang="ko-KR" sz="28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14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/>
          <p:cNvSpPr/>
          <p:nvPr/>
        </p:nvSpPr>
        <p:spPr>
          <a:xfrm>
            <a:off x="2403976" y="1540958"/>
            <a:ext cx="2794000" cy="2794000"/>
          </a:xfrm>
          <a:prstGeom prst="ellipse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4724189" y="1540958"/>
            <a:ext cx="2794000" cy="2794000"/>
          </a:xfrm>
          <a:prstGeom prst="ellipse">
            <a:avLst/>
          </a:prstGeom>
          <a:solidFill>
            <a:srgbClr val="A98524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7044402" y="1536608"/>
            <a:ext cx="2794000" cy="2794000"/>
          </a:xfrm>
          <a:prstGeom prst="ellipse">
            <a:avLst/>
          </a:prstGeom>
          <a:solidFill>
            <a:srgbClr val="A98524">
              <a:alpha val="2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16610" y="2822140"/>
            <a:ext cx="1768732" cy="25064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ko-KR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#A98524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79458" y="2822139"/>
            <a:ext cx="1768732" cy="25064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ko-KR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#A9852444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48034" y="2822140"/>
            <a:ext cx="1768732" cy="25064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ko-KR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#A98524</a:t>
            </a:r>
            <a:r>
              <a:rPr lang="en-US" altLang="ko-KR" sz="2000" dirty="0">
                <a:solidFill>
                  <a:srgbClr val="EEFFFF"/>
                </a:solidFill>
                <a:latin typeface="Consolas" panose="020B0609020204030204" pitchFamily="49" charset="0"/>
              </a:rPr>
              <a:t>6B</a:t>
            </a:r>
            <a:endParaRPr lang="en-US" altLang="ko-KR" sz="20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761405" y="331600"/>
            <a:ext cx="40575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Color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&amp;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Font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930CCA4-AC98-36B5-2101-94778E1023B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51B6FA61-1101-4170-B71E-647B42EF3833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AFB865C-4C64-CFC2-8F7D-3F3AA1FD3F75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80AC99F2-BDD9-5813-DEB9-543245E505A0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DB50E190-9A41-FB45-D7C3-9D7BEF8AC74B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23" name="그림 22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54447A52-991B-938C-E7F9-476A54D55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301" y="5317042"/>
            <a:ext cx="4257675" cy="685800"/>
          </a:xfrm>
          <a:prstGeom prst="rect">
            <a:avLst/>
          </a:prstGeom>
        </p:spPr>
      </p:pic>
      <p:pic>
        <p:nvPicPr>
          <p:cNvPr id="27" name="그림 26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8A7F18BD-432E-2C55-896D-D7EE4B931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7067" y="5311752"/>
            <a:ext cx="3914775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054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61718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상단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, 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하단 및 </a:t>
            </a:r>
            <a:r>
              <a:rPr lang="ko-KR" altLang="en-US" sz="2400" b="1" kern="0" dirty="0" err="1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메인페이지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(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공통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)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0385E53C-5283-ABBF-E0A9-3C16FD7012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1173"/>
          <a:stretch/>
        </p:blipFill>
        <p:spPr>
          <a:xfrm>
            <a:off x="6629740" y="1699087"/>
            <a:ext cx="5378140" cy="151997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4788BC62-25B6-0E36-2533-8C402A66E669}"/>
              </a:ext>
            </a:extLst>
          </p:cNvPr>
          <p:cNvSpPr/>
          <p:nvPr/>
        </p:nvSpPr>
        <p:spPr>
          <a:xfrm>
            <a:off x="2045183" y="970270"/>
            <a:ext cx="26920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Fixed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포지션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마우스 오버 시 배경색 및 </a:t>
            </a:r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글씨색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변경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해당되는 서브메뉴 드롭다운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서브페이지에도 공통으로 구현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2E9C81AE-06C4-38FA-218D-7CE6A969B2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78"/>
          <a:stretch/>
        </p:blipFill>
        <p:spPr>
          <a:xfrm>
            <a:off x="136175" y="1699087"/>
            <a:ext cx="5378140" cy="3911587"/>
          </a:xfrm>
          <a:prstGeom prst="rect">
            <a:avLst/>
          </a:prstGeom>
        </p:spPr>
      </p:pic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BF161806-48BA-7A1A-41A5-40CD788E8C2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657355" y="1447588"/>
            <a:ext cx="458428" cy="367806"/>
          </a:xfrm>
          <a:prstGeom prst="bentConnector2">
            <a:avLst/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396835D-3683-6754-6456-A8D242F84BCA}"/>
              </a:ext>
            </a:extLst>
          </p:cNvPr>
          <p:cNvSpPr/>
          <p:nvPr/>
        </p:nvSpPr>
        <p:spPr>
          <a:xfrm>
            <a:off x="907774" y="1868558"/>
            <a:ext cx="1961322" cy="120054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0EC92949-2368-CE30-4C14-8940E7625212}"/>
              </a:ext>
            </a:extLst>
          </p:cNvPr>
          <p:cNvCxnSpPr>
            <a:cxnSpLocks/>
          </p:cNvCxnSpPr>
          <p:nvPr/>
        </p:nvCxnSpPr>
        <p:spPr>
          <a:xfrm rot="16200000" flipH="1">
            <a:off x="5259515" y="5710852"/>
            <a:ext cx="494866" cy="294510"/>
          </a:xfrm>
          <a:prstGeom prst="bentConnector3">
            <a:avLst>
              <a:gd name="adj1" fmla="val 50000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265CAC0-7E1F-4360-48C1-A56DA3F36EDD}"/>
              </a:ext>
            </a:extLst>
          </p:cNvPr>
          <p:cNvSpPr/>
          <p:nvPr/>
        </p:nvSpPr>
        <p:spPr>
          <a:xfrm>
            <a:off x="5251170" y="5380383"/>
            <a:ext cx="224515" cy="170265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D69C56F1-7759-F8B1-1DFC-102DD0B17B07}"/>
              </a:ext>
            </a:extLst>
          </p:cNvPr>
          <p:cNvSpPr/>
          <p:nvPr/>
        </p:nvSpPr>
        <p:spPr>
          <a:xfrm>
            <a:off x="5359693" y="6093737"/>
            <a:ext cx="255185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Fixed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포지션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마우스 오버 시 좌측 이미지로 변경되며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Contact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서브페이지로 이동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C716654C-D49B-E7F8-F23B-361884458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044" y="5352688"/>
            <a:ext cx="661126" cy="225654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52F00E89-0058-B633-183D-726C4AE0E2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5931" y="1790828"/>
            <a:ext cx="718130" cy="274261"/>
          </a:xfrm>
          <a:prstGeom prst="rect">
            <a:avLst/>
          </a:prstGeom>
        </p:spPr>
      </p:pic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5D782735-70D8-3780-6A55-5704A680DE6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76952" y="1536490"/>
            <a:ext cx="339716" cy="208719"/>
          </a:xfrm>
          <a:prstGeom prst="bentConnector3">
            <a:avLst>
              <a:gd name="adj1" fmla="val 50000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C7E33418-7612-5A99-E9E4-BECD1682E34A}"/>
              </a:ext>
            </a:extLst>
          </p:cNvPr>
          <p:cNvSpPr/>
          <p:nvPr/>
        </p:nvSpPr>
        <p:spPr>
          <a:xfrm>
            <a:off x="4417411" y="1094745"/>
            <a:ext cx="26920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마우스 오버 시 좌측 이미지로 변경되며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Reservation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서브페이지로 이동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414BA8AA-E6D5-9C32-FD67-41BD16356BA1}"/>
              </a:ext>
            </a:extLst>
          </p:cNvPr>
          <p:cNvSpPr/>
          <p:nvPr/>
        </p:nvSpPr>
        <p:spPr>
          <a:xfrm>
            <a:off x="4724228" y="1781157"/>
            <a:ext cx="661126" cy="283932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9" name="그림 68">
            <a:extLst>
              <a:ext uri="{FF2B5EF4-FFF2-40B4-BE49-F238E27FC236}">
                <a16:creationId xmlns:a16="http://schemas.microsoft.com/office/drawing/2014/main" id="{5FB47379-28C0-482A-AA6A-4692BC911F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4728" y="3226830"/>
            <a:ext cx="255887" cy="1002223"/>
          </a:xfrm>
          <a:prstGeom prst="rect">
            <a:avLst/>
          </a:prstGeom>
        </p:spPr>
      </p:pic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1AEBB921-80BA-EFC5-B1FE-83C1F89D959A}"/>
              </a:ext>
            </a:extLst>
          </p:cNvPr>
          <p:cNvCxnSpPr/>
          <p:nvPr/>
        </p:nvCxnSpPr>
        <p:spPr>
          <a:xfrm>
            <a:off x="5460168" y="3727941"/>
            <a:ext cx="251186" cy="0"/>
          </a:xfrm>
          <a:prstGeom prst="straightConnector1">
            <a:avLst/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3124E332-F8BD-C8CE-2FF0-B919C7B91774}"/>
              </a:ext>
            </a:extLst>
          </p:cNvPr>
          <p:cNvSpPr/>
          <p:nvPr/>
        </p:nvSpPr>
        <p:spPr>
          <a:xfrm>
            <a:off x="5495271" y="4279821"/>
            <a:ext cx="113446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Fixed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포지션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휠 이벤트에 반응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해당되는 순번의 페이지에 맞게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블릿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표시 변경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>
            <a:off x="5300870" y="3438576"/>
            <a:ext cx="174815" cy="576833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AE7A2AA6-6DFD-70D0-FAB4-1685CE8FE248}"/>
              </a:ext>
            </a:extLst>
          </p:cNvPr>
          <p:cNvSpPr/>
          <p:nvPr/>
        </p:nvSpPr>
        <p:spPr>
          <a:xfrm>
            <a:off x="7327140" y="1808457"/>
            <a:ext cx="661126" cy="180155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97CADD59-D5CB-D9A7-D046-89B3A0E01C61}"/>
              </a:ext>
            </a:extLst>
          </p:cNvPr>
          <p:cNvCxnSpPr>
            <a:cxnSpLocks/>
          </p:cNvCxnSpPr>
          <p:nvPr/>
        </p:nvCxnSpPr>
        <p:spPr>
          <a:xfrm flipV="1">
            <a:off x="7988266" y="1324213"/>
            <a:ext cx="570619" cy="561855"/>
          </a:xfrm>
          <a:prstGeom prst="bentConnector3">
            <a:avLst>
              <a:gd name="adj1" fmla="val 18647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8D91A11-12E3-EC21-E49C-D6146A5F9E4E}"/>
              </a:ext>
            </a:extLst>
          </p:cNvPr>
          <p:cNvSpPr/>
          <p:nvPr/>
        </p:nvSpPr>
        <p:spPr>
          <a:xfrm>
            <a:off x="8468025" y="1157176"/>
            <a:ext cx="26920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마우스 오버 시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글씨색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변경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DC17F6F-8F23-29BC-7C44-338B3A2586B8}"/>
              </a:ext>
            </a:extLst>
          </p:cNvPr>
          <p:cNvSpPr/>
          <p:nvPr/>
        </p:nvSpPr>
        <p:spPr>
          <a:xfrm>
            <a:off x="164223" y="1790828"/>
            <a:ext cx="679677" cy="274260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E425249F-F222-B203-DBD3-C92F2FF7A6B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28057" y="1382819"/>
            <a:ext cx="458428" cy="367806"/>
          </a:xfrm>
          <a:prstGeom prst="bentConnector2">
            <a:avLst/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F7A7AA-F72A-4C25-A38A-F180820946E2}"/>
              </a:ext>
            </a:extLst>
          </p:cNvPr>
          <p:cNvSpPr/>
          <p:nvPr/>
        </p:nvSpPr>
        <p:spPr>
          <a:xfrm>
            <a:off x="592316" y="1114669"/>
            <a:ext cx="131868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로고 클릭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0436" y="3965316"/>
            <a:ext cx="5378400" cy="1550417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AE7A2AA6-6DFD-70D0-FAB4-1685CE8FE248}"/>
              </a:ext>
            </a:extLst>
          </p:cNvPr>
          <p:cNvSpPr/>
          <p:nvPr/>
        </p:nvSpPr>
        <p:spPr>
          <a:xfrm>
            <a:off x="6904477" y="4560369"/>
            <a:ext cx="1472603" cy="560914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연결선: 꺾임 74">
            <a:extLst>
              <a:ext uri="{FF2B5EF4-FFF2-40B4-BE49-F238E27FC236}">
                <a16:creationId xmlns:a16="http://schemas.microsoft.com/office/drawing/2014/main" id="{97CADD59-D5CB-D9A7-D046-89B3A0E01C61}"/>
              </a:ext>
            </a:extLst>
          </p:cNvPr>
          <p:cNvCxnSpPr>
            <a:cxnSpLocks/>
          </p:cNvCxnSpPr>
          <p:nvPr/>
        </p:nvCxnSpPr>
        <p:spPr>
          <a:xfrm flipV="1">
            <a:off x="7444023" y="3623348"/>
            <a:ext cx="1362267" cy="937021"/>
          </a:xfrm>
          <a:prstGeom prst="bentConnector3">
            <a:avLst>
              <a:gd name="adj1" fmla="val 50000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8D91A11-12E3-EC21-E49C-D6146A5F9E4E}"/>
              </a:ext>
            </a:extLst>
          </p:cNvPr>
          <p:cNvSpPr/>
          <p:nvPr/>
        </p:nvSpPr>
        <p:spPr>
          <a:xfrm>
            <a:off x="8806290" y="3423293"/>
            <a:ext cx="26920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로고 클릭 시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이동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E7A2AA6-6DFD-70D0-FAB4-1685CE8FE248}"/>
              </a:ext>
            </a:extLst>
          </p:cNvPr>
          <p:cNvSpPr/>
          <p:nvPr/>
        </p:nvSpPr>
        <p:spPr>
          <a:xfrm>
            <a:off x="7297749" y="5180969"/>
            <a:ext cx="686057" cy="201571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연결선: 꺾임 74">
            <a:extLst>
              <a:ext uri="{FF2B5EF4-FFF2-40B4-BE49-F238E27FC236}">
                <a16:creationId xmlns:a16="http://schemas.microsoft.com/office/drawing/2014/main" id="{97CADD59-D5CB-D9A7-D046-89B3A0E01C61}"/>
              </a:ext>
            </a:extLst>
          </p:cNvPr>
          <p:cNvCxnSpPr>
            <a:cxnSpLocks/>
          </p:cNvCxnSpPr>
          <p:nvPr/>
        </p:nvCxnSpPr>
        <p:spPr>
          <a:xfrm>
            <a:off x="7983806" y="5281754"/>
            <a:ext cx="1019238" cy="671404"/>
          </a:xfrm>
          <a:prstGeom prst="bentConnector3">
            <a:avLst>
              <a:gd name="adj1" fmla="val 50000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8D91A11-12E3-EC21-E49C-D6146A5F9E4E}"/>
              </a:ext>
            </a:extLst>
          </p:cNvPr>
          <p:cNvSpPr/>
          <p:nvPr/>
        </p:nvSpPr>
        <p:spPr>
          <a:xfrm>
            <a:off x="9003044" y="5830047"/>
            <a:ext cx="269208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SNS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버튼 클릭 시 해당되는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SNS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이동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774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0366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err="1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메인페이지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1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번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788BC62-25B6-0E36-2533-8C402A66E669}"/>
              </a:ext>
            </a:extLst>
          </p:cNvPr>
          <p:cNvSpPr/>
          <p:nvPr/>
        </p:nvSpPr>
        <p:spPr>
          <a:xfrm>
            <a:off x="6760522" y="3535609"/>
            <a:ext cx="50314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Javascript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의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new Date()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달력구현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오늘 날짜에 해당하는 구역에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today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라는 클래스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주고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CSS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가상선택자를 활용하여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디자인 다르게 적용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2E9C81AE-06C4-38FA-218D-7CE6A969B2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78"/>
          <a:stretch/>
        </p:blipFill>
        <p:spPr>
          <a:xfrm>
            <a:off x="136175" y="1699087"/>
            <a:ext cx="5378140" cy="391158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6D68996-FCC8-7DCB-63F1-7C23AA094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703" y="1650059"/>
            <a:ext cx="4110612" cy="186716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06E395D-DDF2-A1E2-0E8B-85FFBBD0D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6186" y="5427079"/>
            <a:ext cx="4088129" cy="85033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992EA04-BD55-1AE5-D60E-DF8FAB2EBC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7665" y="4386945"/>
            <a:ext cx="1970535" cy="331050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2B1D3AB-2463-E6E7-0DC3-0DB4684C62DB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4414058" y="4225020"/>
            <a:ext cx="2086133" cy="7912"/>
          </a:xfrm>
          <a:prstGeom prst="straightConnector1">
            <a:avLst/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016C1666-F63F-94B6-A5C5-6BCD5E36FE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7665" y="4061189"/>
            <a:ext cx="3543795" cy="152421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FA2D1E39-5B04-FCE5-6317-7A871FDD5213}"/>
              </a:ext>
            </a:extLst>
          </p:cNvPr>
          <p:cNvSpPr/>
          <p:nvPr/>
        </p:nvSpPr>
        <p:spPr>
          <a:xfrm>
            <a:off x="6760522" y="4180480"/>
            <a:ext cx="462309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날짜 선택 시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CHECK IN / CHECK OUT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선택된 날짜 표기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140BBC9-7CFD-4163-5302-DF398AAB8037}"/>
              </a:ext>
            </a:extLst>
          </p:cNvPr>
          <p:cNvSpPr/>
          <p:nvPr/>
        </p:nvSpPr>
        <p:spPr>
          <a:xfrm>
            <a:off x="6783703" y="1319009"/>
            <a:ext cx="1399513" cy="25484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38EBBA3-5752-0D10-18D7-3535B324D9BF}"/>
              </a:ext>
            </a:extLst>
          </p:cNvPr>
          <p:cNvSpPr/>
          <p:nvPr/>
        </p:nvSpPr>
        <p:spPr>
          <a:xfrm>
            <a:off x="6871616" y="1304177"/>
            <a:ext cx="12330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달력 기능 구현</a:t>
            </a:r>
            <a:endParaRPr lang="ko-KR" altLang="en-US" sz="1400" spc="-1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A26039FB-3D73-E94C-3E68-48DCC6C557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7665" y="4909647"/>
            <a:ext cx="2619741" cy="142895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760520" y="4698212"/>
            <a:ext cx="525919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오늘 이전 날짜에는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disable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이라는 클래스를 줘서 디자인 변경 및 선택할 수 없게 함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F23895-FA85-7E50-D75A-690EAE886432}"/>
              </a:ext>
            </a:extLst>
          </p:cNvPr>
          <p:cNvSpPr/>
          <p:nvPr/>
        </p:nvSpPr>
        <p:spPr>
          <a:xfrm>
            <a:off x="6821803" y="5082866"/>
            <a:ext cx="2218543" cy="25484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70E3013-41BF-C29B-39EB-9D252C5A54B4}"/>
              </a:ext>
            </a:extLst>
          </p:cNvPr>
          <p:cNvSpPr/>
          <p:nvPr/>
        </p:nvSpPr>
        <p:spPr>
          <a:xfrm>
            <a:off x="6894375" y="5087384"/>
            <a:ext cx="21643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객실 및 인원 선택 기능 구현</a:t>
            </a:r>
            <a:endParaRPr lang="ko-KR" altLang="en-US" sz="1400" spc="-1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B1A09A8-DF68-8F64-F3CA-93161C3FA099}"/>
              </a:ext>
            </a:extLst>
          </p:cNvPr>
          <p:cNvSpPr/>
          <p:nvPr/>
        </p:nvSpPr>
        <p:spPr>
          <a:xfrm>
            <a:off x="6760519" y="6294997"/>
            <a:ext cx="52591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및 인원 선택 숫자 클릭 시 숫자 선택박스 드롭다운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선택된 숫자가 숫자 표기 박스에 적용됨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>
            <a:off x="1269197" y="4018555"/>
            <a:ext cx="3144861" cy="428754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연결선: 꺾임 45">
            <a:extLst>
              <a:ext uri="{FF2B5EF4-FFF2-40B4-BE49-F238E27FC236}">
                <a16:creationId xmlns:a16="http://schemas.microsoft.com/office/drawing/2014/main" id="{0EC92949-2368-CE30-4C14-8940E7625212}"/>
              </a:ext>
            </a:extLst>
          </p:cNvPr>
          <p:cNvCxnSpPr>
            <a:cxnSpLocks/>
          </p:cNvCxnSpPr>
          <p:nvPr/>
        </p:nvCxnSpPr>
        <p:spPr>
          <a:xfrm>
            <a:off x="641174" y="5610674"/>
            <a:ext cx="452805" cy="407740"/>
          </a:xfrm>
          <a:prstGeom prst="bentConnector3">
            <a:avLst>
              <a:gd name="adj1" fmla="val 50000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1027509" y="5873788"/>
            <a:ext cx="525919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Video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태그를 활용하여 백그라운드에 동영상 무한자동재생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2285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0799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err="1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메인페이지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번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B83C3329-9EE2-55BB-9400-CC3B438F8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00" y="1699200"/>
            <a:ext cx="5377411" cy="39132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284659" y="1682672"/>
            <a:ext cx="567718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휠 이벤트에 반응하여 페이지에 도달했을 때 백그라운드 이미지에 애니메이션 적용 및 타이틀 텍스트에 등장 액션 적용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백그라운드 이미지에 확대되는 애니메이션을 적용하여 호텔에 점점 가까워지는 느낌 표현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타이틀에 한 글자씩 등장하는 효과 적용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(for of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 및 </a:t>
            </a: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classList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프로퍼티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900" y="2395287"/>
            <a:ext cx="2921671" cy="33355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900" y="3030908"/>
            <a:ext cx="3642670" cy="110641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284659" y="2737603"/>
            <a:ext cx="567718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classList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프로퍼티를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활용하여 등장 액션 적용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500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0799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err="1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메인페이지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3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번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284659" y="1682672"/>
            <a:ext cx="56771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휠 이벤트에 반응하여 페이지에 도달했을 때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header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부분 색상 변경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로고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gnb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예약버튼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및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타이틀 텍스트에 등장 액션 적용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00" y="1699199"/>
            <a:ext cx="5378400" cy="3816821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284659" y="2116079"/>
            <a:ext cx="567718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페이드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배너 적용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화살표 버튼에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click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이벤트를 적용하여 버튼 클릭 시 이전 혹은 다음 이미지로 넘어감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setInterval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활용하여 이미지 자동 넘김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Progress Bar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 싱크를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맞춰서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Progress Bar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색이 다 차면 다음 이미지로 넘어가는 효과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(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화살표를 누르거나 다음 이미지로 자동으로 넘어가면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Progress Bar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초기화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이미지가 다른 이미지로 전환되면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Progress Bar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해당되는 이미지의 번호 표기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392" y="3133208"/>
            <a:ext cx="2057687" cy="304843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 flipH="1">
            <a:off x="6550723" y="3153496"/>
            <a:ext cx="195310" cy="2363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 flipH="1">
            <a:off x="8385107" y="3153496"/>
            <a:ext cx="195310" cy="2363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8D91A11-12E3-EC21-E49C-D6146A5F9E4E}"/>
              </a:ext>
            </a:extLst>
          </p:cNvPr>
          <p:cNvSpPr/>
          <p:nvPr/>
        </p:nvSpPr>
        <p:spPr>
          <a:xfrm>
            <a:off x="6116553" y="3458339"/>
            <a:ext cx="125896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이미지 번호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8D91A11-12E3-EC21-E49C-D6146A5F9E4E}"/>
              </a:ext>
            </a:extLst>
          </p:cNvPr>
          <p:cNvSpPr/>
          <p:nvPr/>
        </p:nvSpPr>
        <p:spPr>
          <a:xfrm>
            <a:off x="7949507" y="3458338"/>
            <a:ext cx="125896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전체 이미지 번호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0723" y="3921436"/>
            <a:ext cx="800212" cy="228632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284659" y="3681093"/>
            <a:ext cx="567718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VIEW MORE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Rooms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서브페이지로 이동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마우스 오버 시 밑줄 애니메이션 효과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02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1024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err="1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메인페이지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4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번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284659" y="1682672"/>
            <a:ext cx="56771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휠 이벤트에 반응하여 페이지에 도달했을 때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header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부분 색상 변경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로고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gnb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예약버튼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및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타이틀 텍스트에 등장 액션 적용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284659" y="2116079"/>
            <a:ext cx="567718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페이드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배너 적용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다이닝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이름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click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이벤트를 적용하여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이름 클릭 시 해당되는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다이닝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이미지로 변경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setInterval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활용하여 이미지 자동 넘김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Progress Bar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 싱크를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맞춰서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Progress Bar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색이 다 차면 다음 이미지로 넘어가는 효과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(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다이닝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이름으로 누르거나 다음 이미지로 자동으로 넘어가면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Progress Bar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초기화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이미지가 다른 이미지로 전환되면 해당되는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다이닝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이름 색상이 진하게 표시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00" y="1699200"/>
            <a:ext cx="5378400" cy="399514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978" y="3172376"/>
            <a:ext cx="1838582" cy="45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36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0799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err="1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메인페이지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5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번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284659" y="1682672"/>
            <a:ext cx="56771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휠 이벤트에 반응하여 페이지에 도달했을 때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header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부분 색상 변경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로고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gnb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예약버튼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및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타이틀 텍스트에 등장 액션 적용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284659" y="2116079"/>
            <a:ext cx="567718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화살표 버튼에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click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이벤트를 적용하여 버튼 클릭 시 이전 혹은 다음 목록으로 넘어감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목록에 </a:t>
            </a: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mouseup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mousedown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mousemove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이벤트를 적용하여 마우스로 끌어서 목록 넘어가는 효과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00" y="1699200"/>
            <a:ext cx="5378400" cy="399096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1275" y="2933874"/>
            <a:ext cx="924054" cy="35247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284659" y="2678865"/>
            <a:ext cx="567718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목록이 넘어가면 해당되는 목록의 번호가 표시됨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 flipH="1">
            <a:off x="6882938" y="2991942"/>
            <a:ext cx="124691" cy="2113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 flipH="1">
            <a:off x="7056169" y="2994751"/>
            <a:ext cx="159278" cy="2085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8D91A11-12E3-EC21-E49C-D6146A5F9E4E}"/>
              </a:ext>
            </a:extLst>
          </p:cNvPr>
          <p:cNvSpPr/>
          <p:nvPr/>
        </p:nvSpPr>
        <p:spPr>
          <a:xfrm>
            <a:off x="6111728" y="3283431"/>
            <a:ext cx="102408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목록 번호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8D91A11-12E3-EC21-E49C-D6146A5F9E4E}"/>
              </a:ext>
            </a:extLst>
          </p:cNvPr>
          <p:cNvSpPr/>
          <p:nvPr/>
        </p:nvSpPr>
        <p:spPr>
          <a:xfrm>
            <a:off x="7007629" y="3274643"/>
            <a:ext cx="125896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전체 목록 번호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3" name="직선 화살표 연결선 2"/>
          <p:cNvCxnSpPr/>
          <p:nvPr/>
        </p:nvCxnSpPr>
        <p:spPr>
          <a:xfrm>
            <a:off x="6945283" y="3203330"/>
            <a:ext cx="0" cy="1413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7152434" y="3197692"/>
            <a:ext cx="0" cy="1413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62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3364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서브페이지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(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공통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)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00" y="1699200"/>
            <a:ext cx="5378400" cy="3986786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>
            <a:off x="280152" y="2283060"/>
            <a:ext cx="4963652" cy="702735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연결선: 꺾임 74">
            <a:extLst>
              <a:ext uri="{FF2B5EF4-FFF2-40B4-BE49-F238E27FC236}">
                <a16:creationId xmlns:a16="http://schemas.microsoft.com/office/drawing/2014/main" id="{97CADD59-D5CB-D9A7-D046-89B3A0E01C61}"/>
              </a:ext>
            </a:extLst>
          </p:cNvPr>
          <p:cNvCxnSpPr>
            <a:cxnSpLocks/>
          </p:cNvCxnSpPr>
          <p:nvPr/>
        </p:nvCxnSpPr>
        <p:spPr>
          <a:xfrm flipV="1">
            <a:off x="5243804" y="1819469"/>
            <a:ext cx="821094" cy="744519"/>
          </a:xfrm>
          <a:prstGeom prst="bentConnector3">
            <a:avLst>
              <a:gd name="adj1" fmla="val 50000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6096000" y="1714921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 로드 시 타이틀 등장 액션 적용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타이틀에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 글자씩 등장하는 효과 적용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(for of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 및 </a:t>
            </a:r>
            <a:r>
              <a:rPr lang="en-US" altLang="ko-KR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classList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프로퍼티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898" y="2372174"/>
            <a:ext cx="5378400" cy="869237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4898" y="3442570"/>
            <a:ext cx="5378400" cy="76894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064898" y="4434245"/>
            <a:ext cx="567718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스크롤 시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GNB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메뉴가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슬림해지게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구현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571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920BE1C9-2B20-40BE-BD63-CD9AA961F927}"/>
              </a:ext>
            </a:extLst>
          </p:cNvPr>
          <p:cNvGrpSpPr/>
          <p:nvPr/>
        </p:nvGrpSpPr>
        <p:grpSpPr>
          <a:xfrm>
            <a:off x="5068458" y="1663700"/>
            <a:ext cx="2191677" cy="584775"/>
            <a:chOff x="1904541" y="2677756"/>
            <a:chExt cx="2191677" cy="58477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8EA46D9-F323-434E-B5FC-81ADEF51ACE3}"/>
                </a:ext>
              </a:extLst>
            </p:cNvPr>
            <p:cNvSpPr txBox="1"/>
            <p:nvPr/>
          </p:nvSpPr>
          <p:spPr>
            <a:xfrm>
              <a:off x="1904541" y="2677756"/>
              <a:ext cx="4315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FF8C32D-A983-4047-9610-1F93E995AF07}"/>
                </a:ext>
              </a:extLst>
            </p:cNvPr>
            <p:cNvSpPr txBox="1"/>
            <p:nvPr/>
          </p:nvSpPr>
          <p:spPr>
            <a:xfrm>
              <a:off x="2731742" y="2770089"/>
              <a:ext cx="13644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300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기획의도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42E86A5-4E2A-458E-862F-DD2664C1DCF9}"/>
              </a:ext>
            </a:extLst>
          </p:cNvPr>
          <p:cNvGrpSpPr/>
          <p:nvPr/>
        </p:nvGrpSpPr>
        <p:grpSpPr>
          <a:xfrm>
            <a:off x="5925431" y="2803757"/>
            <a:ext cx="2614870" cy="584775"/>
            <a:chOff x="1904541" y="2677756"/>
            <a:chExt cx="2614870" cy="58477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2E62921-A8F0-4027-969B-0CF62619A995}"/>
                </a:ext>
              </a:extLst>
            </p:cNvPr>
            <p:cNvSpPr txBox="1"/>
            <p:nvPr/>
          </p:nvSpPr>
          <p:spPr>
            <a:xfrm>
              <a:off x="1904541" y="2677756"/>
              <a:ext cx="4315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20428D7-C230-4F7D-B157-1EFF2489A4E6}"/>
                </a:ext>
              </a:extLst>
            </p:cNvPr>
            <p:cNvSpPr txBox="1"/>
            <p:nvPr/>
          </p:nvSpPr>
          <p:spPr>
            <a:xfrm>
              <a:off x="2731742" y="2770089"/>
              <a:ext cx="17876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300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사이트 설계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01358FD-7F37-43D4-930A-243B20BB2FB1}"/>
              </a:ext>
            </a:extLst>
          </p:cNvPr>
          <p:cNvGrpSpPr/>
          <p:nvPr/>
        </p:nvGrpSpPr>
        <p:grpSpPr>
          <a:xfrm>
            <a:off x="6728318" y="3943814"/>
            <a:ext cx="2614870" cy="584775"/>
            <a:chOff x="1904541" y="2677756"/>
            <a:chExt cx="2614870" cy="58477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09D36C1-7866-4B6C-9C08-044A5AABBB01}"/>
                </a:ext>
              </a:extLst>
            </p:cNvPr>
            <p:cNvSpPr txBox="1"/>
            <p:nvPr/>
          </p:nvSpPr>
          <p:spPr>
            <a:xfrm>
              <a:off x="1904541" y="2677756"/>
              <a:ext cx="4315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CB3006F-8808-428A-9C0A-58A4E9BA7BCE}"/>
                </a:ext>
              </a:extLst>
            </p:cNvPr>
            <p:cNvSpPr txBox="1"/>
            <p:nvPr/>
          </p:nvSpPr>
          <p:spPr>
            <a:xfrm>
              <a:off x="2731742" y="2770089"/>
              <a:ext cx="17876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300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사이트 구현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A803AA6B-9194-4687-951A-A7B2614957ED}"/>
              </a:ext>
            </a:extLst>
          </p:cNvPr>
          <p:cNvGrpSpPr/>
          <p:nvPr/>
        </p:nvGrpSpPr>
        <p:grpSpPr>
          <a:xfrm>
            <a:off x="7620409" y="5083872"/>
            <a:ext cx="3038063" cy="584775"/>
            <a:chOff x="1904541" y="2677756"/>
            <a:chExt cx="3038063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1CE460A-63C5-4FA6-95BD-610E83AA7C5B}"/>
                </a:ext>
              </a:extLst>
            </p:cNvPr>
            <p:cNvSpPr txBox="1"/>
            <p:nvPr/>
          </p:nvSpPr>
          <p:spPr>
            <a:xfrm>
              <a:off x="1904541" y="2677756"/>
              <a:ext cx="4315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4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759D24E-7F88-4761-B393-7A41C9A8FF01}"/>
                </a:ext>
              </a:extLst>
            </p:cNvPr>
            <p:cNvSpPr txBox="1"/>
            <p:nvPr/>
          </p:nvSpPr>
          <p:spPr>
            <a:xfrm>
              <a:off x="2731742" y="2770089"/>
              <a:ext cx="221086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300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향후 개발 방향</a:t>
              </a: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1694408" y="1754641"/>
            <a:ext cx="3348719" cy="3348718"/>
            <a:chOff x="4245426" y="1600993"/>
            <a:chExt cx="3614058" cy="3614057"/>
          </a:xfrm>
        </p:grpSpPr>
        <p:sp>
          <p:nvSpPr>
            <p:cNvPr id="29" name="타원 28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sz="6000" b="1" kern="0" dirty="0">
                  <a:ln w="3175">
                    <a:noFill/>
                  </a:ln>
                  <a:solidFill>
                    <a:schemeClr val="bg1"/>
                  </a:solidFill>
                  <a:ea typeface="나눔스퀘어 ExtraBold" panose="020B0600000101010101" pitchFamily="50" charset="-127"/>
                </a:rPr>
                <a:t>목차</a:t>
              </a:r>
              <a:endParaRPr lang="en-US" altLang="ko-KR" sz="6000" b="1" kern="0" dirty="0">
                <a:solidFill>
                  <a:schemeClr val="bg1"/>
                </a:solidFill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864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5272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서브페이지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Rooms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7195" y="1699200"/>
            <a:ext cx="5378400" cy="399514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136800" y="5813950"/>
            <a:ext cx="53784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객체 데이터와 이를 활용한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for in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문을 활용하여 객실 목록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00" y="1699200"/>
            <a:ext cx="5378400" cy="4003502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136800" y="6048308"/>
            <a:ext cx="53784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스크롤 시 하단의 객실 목록이 나타나는 등장 액션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>
            <a:off x="2823579" y="2320229"/>
            <a:ext cx="2504201" cy="2550352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연결선: 꺾임 12">
            <a:extLst>
              <a:ext uri="{FF2B5EF4-FFF2-40B4-BE49-F238E27FC236}">
                <a16:creationId xmlns:a16="http://schemas.microsoft.com/office/drawing/2014/main" id="{BF161806-48BA-7A1A-41A5-40CD788E8C2B}"/>
              </a:ext>
            </a:extLst>
          </p:cNvPr>
          <p:cNvCxnSpPr>
            <a:cxnSpLocks/>
          </p:cNvCxnSpPr>
          <p:nvPr/>
        </p:nvCxnSpPr>
        <p:spPr>
          <a:xfrm flipV="1">
            <a:off x="3046274" y="1973836"/>
            <a:ext cx="359399" cy="341249"/>
          </a:xfrm>
          <a:prstGeom prst="bentConnector3">
            <a:avLst>
              <a:gd name="adj1" fmla="val 50000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3405674" y="1845833"/>
            <a:ext cx="323152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객실에 마우스 오버 시 이미지 위에 객실에 대한 설명이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나타나도록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 해당되는 객실 서브페이지로 이동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32" name="연결선: 꺾임 12">
            <a:extLst>
              <a:ext uri="{FF2B5EF4-FFF2-40B4-BE49-F238E27FC236}">
                <a16:creationId xmlns:a16="http://schemas.microsoft.com/office/drawing/2014/main" id="{BF161806-48BA-7A1A-41A5-40CD788E8C2B}"/>
              </a:ext>
            </a:extLst>
          </p:cNvPr>
          <p:cNvCxnSpPr>
            <a:cxnSpLocks/>
          </p:cNvCxnSpPr>
          <p:nvPr/>
        </p:nvCxnSpPr>
        <p:spPr>
          <a:xfrm flipV="1">
            <a:off x="7203233" y="1362269"/>
            <a:ext cx="699796" cy="611568"/>
          </a:xfrm>
          <a:prstGeom prst="bentConnector3">
            <a:avLst>
              <a:gd name="adj1" fmla="val 50000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>
            <a:off x="6756675" y="1973836"/>
            <a:ext cx="1556902" cy="144213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7903029" y="1161772"/>
            <a:ext cx="3231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lnb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메뉴 클릭 시 해당되는 객체 데이터를 불러와서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화면에 출력하도록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click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이벤트 설정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855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5704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서브페이지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Room(1)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00" y="1699200"/>
            <a:ext cx="5378400" cy="399096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8400" y="1699200"/>
            <a:ext cx="5378400" cy="399514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00" y="1699200"/>
            <a:ext cx="1438476" cy="21910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8400" y="1699200"/>
            <a:ext cx="1638529" cy="181000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136800" y="5813950"/>
            <a:ext cx="5378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객체 데이터와 </a:t>
            </a: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encodeURIComponent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()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및 </a:t>
            </a: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decodeURIComponent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()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활용하여 해당되는 객실 페이지 출력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>
            <a:off x="7628844" y="3263598"/>
            <a:ext cx="3437262" cy="1019153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2B1D3AB-2463-E6E7-0DC3-0DB4684C62DB}"/>
              </a:ext>
            </a:extLst>
          </p:cNvPr>
          <p:cNvCxnSpPr>
            <a:cxnSpLocks/>
          </p:cNvCxnSpPr>
          <p:nvPr/>
        </p:nvCxnSpPr>
        <p:spPr>
          <a:xfrm flipH="1">
            <a:off x="7959012" y="4282751"/>
            <a:ext cx="10009" cy="1731254"/>
          </a:xfrm>
          <a:prstGeom prst="straightConnector1">
            <a:avLst/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6522098" y="6030809"/>
            <a:ext cx="323152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로드 시 타이틀 등장 애니메이션 적용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003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5704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서브페이지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Room(2)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136800" y="5813950"/>
            <a:ext cx="53784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객체 데이터와 </a:t>
            </a: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encodeURIComponent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()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및 </a:t>
            </a:r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decodeURIComponent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()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활용하여 해당되는 객실 정보  및 이미지 출력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부분의 화살표 클릭 시 다음 혹은 이전 이미지로 전환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00" y="1699200"/>
            <a:ext cx="5378400" cy="399514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>
            <a:off x="2351314" y="1947983"/>
            <a:ext cx="923731" cy="272704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92B1D3AB-2463-E6E7-0DC3-0DB4684C62DB}"/>
              </a:ext>
            </a:extLst>
          </p:cNvPr>
          <p:cNvCxnSpPr>
            <a:cxnSpLocks/>
          </p:cNvCxnSpPr>
          <p:nvPr/>
        </p:nvCxnSpPr>
        <p:spPr>
          <a:xfrm flipV="1">
            <a:off x="3275045" y="2084335"/>
            <a:ext cx="233265" cy="7912"/>
          </a:xfrm>
          <a:prstGeom prst="straightConnector1">
            <a:avLst/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3403756" y="1947983"/>
            <a:ext cx="24102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마우스 오버 시 배경 애니메이션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reservation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서브페이지로 이동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8400" y="1699200"/>
            <a:ext cx="5378400" cy="1959961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638400" y="3764325"/>
            <a:ext cx="5378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태그를 활용하여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스크롤 시 등장 액션 적용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5523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5704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서브페이지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Room(3)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136800" y="5813950"/>
            <a:ext cx="5378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객체 데이터와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for in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 활용하여 서비스 목록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스크롤 시 하단의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목록 등장 액션 구현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00" y="1699200"/>
            <a:ext cx="5378400" cy="373186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8400" y="1699200"/>
            <a:ext cx="5378400" cy="377783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638400" y="5813949"/>
            <a:ext cx="53784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LIST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버튼 클릭 시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rooms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서브페이지로 이동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086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51732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서브페이지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Reservation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136800" y="5459386"/>
            <a:ext cx="53784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제이쿼리를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활용하여 아코디언 메뉴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하단의 객실 및 인원 선택 시 달력 탭은 닫히고 객실 및 인원 선택 탭이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열림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new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Date()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달력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화살표 클릭 시 이전 혹은 다음달 달력으로 이동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이전 달이 오늘 날짜보다 이전이면 달력 이동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기본값으로 체크인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체크아웃 날짜에 오늘 날짜로 표시되도록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b="3482"/>
          <a:stretch/>
        </p:blipFill>
        <p:spPr>
          <a:xfrm>
            <a:off x="136800" y="1699200"/>
            <a:ext cx="5378400" cy="340464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8400" y="1699200"/>
            <a:ext cx="5378400" cy="1509661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638400" y="3462944"/>
            <a:ext cx="5378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날짜 첫번째 클릭 시 체크인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두번째 클릭 시 체크아웃으로 표시되도록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체크인 및 체크아웃 날짜에 클래스를 주고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CSS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가상선택자를 활용하여 디자인 적용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사이 날짜도 클래스를 주고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CSS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가상선택자를 활용하여 디자인 적용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체크인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체크아웃 날짜에 따른 투숙 일자를 계산하여 표현되도록 구현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400" y="4276684"/>
            <a:ext cx="5378400" cy="827161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638400" y="5459386"/>
            <a:ext cx="53784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제이쿼리를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활용하여 인원 및 객실 증감 기능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제이쿼리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및 </a:t>
            </a:r>
            <a:r>
              <a:rPr lang="en-US" altLang="ko-KR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forEach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배열을 활용하여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및 인원 증감 시 객실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인원의 총합이 출력되도록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If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문으로 객실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에서의 성인 수가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명 이하로 감소할 수 없도록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If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문으로 성인 수가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명이면 어린이를 증가할 수 없도록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>
            <a:off x="10440954" y="4276684"/>
            <a:ext cx="1334279" cy="2135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>
            <a:off x="10220130" y="1733488"/>
            <a:ext cx="1405813" cy="1886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01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6137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서브페이지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Contact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136800" y="5459386"/>
            <a:ext cx="53784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구글맵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iframe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태그를 활용하여 지도 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00" y="1699200"/>
            <a:ext cx="5378400" cy="354721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8400" y="1699200"/>
            <a:ext cx="5378400" cy="3550933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638400" y="5459386"/>
            <a:ext cx="53784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제이쿼리를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활용하여 아코디언 메뉴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공항에서 메뉴 클릭 시 대중교통 탭이 닫히고 공항에서 열림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객체데이터와 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for in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제이쿼리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선택자를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활용하여 추가 부대시설 연락처 목록 구현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114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30059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모바일</a:t>
            </a:r>
            <a:r>
              <a:rPr lang="en-US" altLang="ko-KR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r="19758"/>
          <a:stretch/>
        </p:blipFill>
        <p:spPr>
          <a:xfrm>
            <a:off x="3986606" y="1056638"/>
            <a:ext cx="2777126" cy="531899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44" y="1056638"/>
            <a:ext cx="2775600" cy="531805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>
            <a:off x="2907498" y="1304925"/>
            <a:ext cx="264328" cy="2762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92B1D3AB-2463-E6E7-0DC3-0DB4684C62DB}"/>
              </a:ext>
            </a:extLst>
          </p:cNvPr>
          <p:cNvCxnSpPr>
            <a:cxnSpLocks/>
          </p:cNvCxnSpPr>
          <p:nvPr/>
        </p:nvCxnSpPr>
        <p:spPr>
          <a:xfrm>
            <a:off x="3171826" y="1443037"/>
            <a:ext cx="690062" cy="0"/>
          </a:xfrm>
          <a:prstGeom prst="straightConnector1">
            <a:avLst/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7284784" y="1056638"/>
            <a:ext cx="34308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메뉴바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버튼 클릭 시 메뉴 등장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제이쿼리를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활용하여 아코디언 메뉴로 구현 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557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421641" y="1754641"/>
            <a:ext cx="3348719" cy="3348718"/>
            <a:chOff x="4245426" y="1600993"/>
            <a:chExt cx="3614058" cy="3614057"/>
          </a:xfrm>
        </p:grpSpPr>
        <p:sp>
          <p:nvSpPr>
            <p:cNvPr id="13" name="타원 12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en-US" altLang="ko-KR" sz="6000" b="1" kern="0" dirty="0" smtClean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en-US" altLang="ko-KR" sz="6000" b="1" kern="0" dirty="0">
                <a:ln w="3175">
                  <a:noFill/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 latinLnBrk="0">
                <a:defRPr/>
              </a:pPr>
              <a:r>
                <a:rPr lang="ko-KR" altLang="en-US" sz="2800" b="1" kern="0" dirty="0" smtClean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향후 개발 방향</a:t>
              </a:r>
              <a:endParaRPr lang="en-US" altLang="ko-KR" sz="28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346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323221" y="1649042"/>
            <a:ext cx="4355191" cy="1066085"/>
          </a:xfrm>
          <a:prstGeom prst="round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양쪽 모서리가 둥근 사각형 6"/>
          <p:cNvSpPr/>
          <p:nvPr/>
        </p:nvSpPr>
        <p:spPr>
          <a:xfrm rot="16200000" flipH="1">
            <a:off x="1068638" y="1889964"/>
            <a:ext cx="1072394" cy="590550"/>
          </a:xfrm>
          <a:prstGeom prst="round2SameRect">
            <a:avLst>
              <a:gd name="adj1" fmla="val 29570"/>
              <a:gd name="adj2" fmla="val 0"/>
            </a:avLst>
          </a:prstGeom>
          <a:solidFill>
            <a:srgbClr val="A9852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905822" y="1668125"/>
            <a:ext cx="343770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모바일 최적화</a:t>
            </a:r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모바일에서 메인페이지의 스크롤 이벤트가 적용되도록 구현 예정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379639" y="2012808"/>
            <a:ext cx="4315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1323221" y="3274642"/>
            <a:ext cx="4355191" cy="1066085"/>
          </a:xfrm>
          <a:prstGeom prst="round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양쪽 모서리가 둥근 사각형 23"/>
          <p:cNvSpPr/>
          <p:nvPr/>
        </p:nvSpPr>
        <p:spPr>
          <a:xfrm rot="16200000" flipH="1">
            <a:off x="1068638" y="3515564"/>
            <a:ext cx="1072394" cy="590550"/>
          </a:xfrm>
          <a:prstGeom prst="round2SameRect">
            <a:avLst>
              <a:gd name="adj1" fmla="val 29570"/>
              <a:gd name="adj2" fmla="val 0"/>
            </a:avLst>
          </a:prstGeom>
          <a:solidFill>
            <a:srgbClr val="A9852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900111" y="3258250"/>
            <a:ext cx="327696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다른 서브페이지 구현</a:t>
            </a:r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Rooms </a:t>
            </a:r>
            <a:r>
              <a:rPr lang="ko-KR" altLang="en-US" sz="12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및 </a:t>
            </a:r>
            <a:r>
              <a:rPr lang="en-US" altLang="ko-KR" sz="12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room</a:t>
            </a:r>
            <a:r>
              <a:rPr lang="ko-KR" altLang="en-US" sz="12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적용했던 방법을</a:t>
            </a:r>
            <a:endParaRPr lang="en-US" altLang="ko-KR" sz="12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다른 서브페이지에도 적용시켜 구현 예정</a:t>
            </a:r>
            <a:endParaRPr lang="en-US" altLang="ko-KR" sz="12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379639" y="3638408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6377821" y="1649042"/>
            <a:ext cx="4355191" cy="1066085"/>
          </a:xfrm>
          <a:prstGeom prst="round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양쪽 모서리가 둥근 사각형 30"/>
          <p:cNvSpPr/>
          <p:nvPr/>
        </p:nvSpPr>
        <p:spPr>
          <a:xfrm rot="16200000" flipH="1">
            <a:off x="6123238" y="1889964"/>
            <a:ext cx="1072394" cy="590550"/>
          </a:xfrm>
          <a:prstGeom prst="round2SameRect">
            <a:avLst>
              <a:gd name="adj1" fmla="val 29570"/>
              <a:gd name="adj2" fmla="val 0"/>
            </a:avLst>
          </a:prstGeom>
          <a:solidFill>
            <a:srgbClr val="A9852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6954710" y="1642733"/>
            <a:ext cx="354399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jQuery</a:t>
            </a:r>
            <a:r>
              <a:rPr lang="ko-KR" altLang="en-US" sz="1600" b="1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600" b="1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ajax() </a:t>
            </a:r>
            <a:r>
              <a:rPr lang="ko-KR" altLang="en-US" sz="1600" b="1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활용</a:t>
            </a:r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메인페이지의 달력 데이터를 받아서</a:t>
            </a:r>
            <a:endParaRPr lang="en-US" altLang="ko-KR" sz="120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Reservation </a:t>
            </a:r>
            <a:r>
              <a:rPr lang="ko-KR" altLang="en-US" sz="120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서브페이지에 출력되도록 구현 예정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6434239" y="2012808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434239" y="3638408"/>
            <a:ext cx="4315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61405" y="331600"/>
            <a:ext cx="21788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 smtClean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향후 개발 방향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0974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421641" y="1754641"/>
            <a:ext cx="3348719" cy="3348718"/>
            <a:chOff x="4245426" y="1600993"/>
            <a:chExt cx="3614058" cy="3614057"/>
          </a:xfrm>
        </p:grpSpPr>
        <p:sp>
          <p:nvSpPr>
            <p:cNvPr id="13" name="타원 12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sz="2800" b="1" kern="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감사합니다</a:t>
              </a:r>
              <a:r>
                <a:rPr lang="en-US" altLang="ko-KR" sz="2800" b="1" kern="0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!</a:t>
              </a:r>
              <a:endParaRPr lang="en-US" altLang="ko-KR" sz="28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3013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421641" y="1754641"/>
            <a:ext cx="3348719" cy="3348718"/>
            <a:chOff x="4245426" y="1600993"/>
            <a:chExt cx="3614058" cy="3614057"/>
          </a:xfrm>
        </p:grpSpPr>
        <p:sp>
          <p:nvSpPr>
            <p:cNvPr id="13" name="타원 12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en-US" altLang="ko-KR" sz="60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</a:t>
              </a:r>
            </a:p>
            <a:p>
              <a:pPr algn="ctr" latinLnBrk="0">
                <a:defRPr/>
              </a:pPr>
              <a:r>
                <a:rPr lang="ko-KR" altLang="en-US" sz="28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기획의도</a:t>
              </a:r>
              <a:endParaRPr lang="en-US" altLang="ko-KR" sz="28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7952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한쪽 모서리가 잘린 사각형 5">
            <a:extLst>
              <a:ext uri="{FF2B5EF4-FFF2-40B4-BE49-F238E27FC236}">
                <a16:creationId xmlns:a16="http://schemas.microsoft.com/office/drawing/2014/main" id="{14D0BC3F-C82C-1FD0-3A8B-76C448868F68}"/>
              </a:ext>
            </a:extLst>
          </p:cNvPr>
          <p:cNvSpPr/>
          <p:nvPr/>
        </p:nvSpPr>
        <p:spPr>
          <a:xfrm flipH="1">
            <a:off x="522000" y="918000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61405" y="331600"/>
            <a:ext cx="33618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기획의도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분석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BDBD6D-3747-5D15-6271-A4BC1719E3E2}"/>
              </a:ext>
            </a:extLst>
          </p:cNvPr>
          <p:cNvSpPr txBox="1"/>
          <p:nvPr/>
        </p:nvSpPr>
        <p:spPr>
          <a:xfrm>
            <a:off x="939600" y="993600"/>
            <a:ext cx="17139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소피텔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앰버서더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서울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3AB7C75-55BF-2550-73E3-C7169A352B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44" y="1551681"/>
            <a:ext cx="2523717" cy="4643710"/>
          </a:xfrm>
          <a:prstGeom prst="rect">
            <a:avLst/>
          </a:prstGeom>
        </p:spPr>
      </p:pic>
      <p:pic>
        <p:nvPicPr>
          <p:cNvPr id="3" name="그림 2" descr="웹사이트이(가) 표시된 사진&#10;&#10;자동 생성된 설명">
            <a:extLst>
              <a:ext uri="{FF2B5EF4-FFF2-40B4-BE49-F238E27FC236}">
                <a16:creationId xmlns:a16="http://schemas.microsoft.com/office/drawing/2014/main" id="{A8D1521B-B3B5-C555-D5E6-2C03926A7B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214" y="1551681"/>
            <a:ext cx="2508603" cy="390158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A80652F-373E-584A-702A-0FD74DB31AAC}"/>
              </a:ext>
            </a:extLst>
          </p:cNvPr>
          <p:cNvSpPr/>
          <p:nvPr/>
        </p:nvSpPr>
        <p:spPr>
          <a:xfrm>
            <a:off x="6770665" y="1551681"/>
            <a:ext cx="48337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호텔에 대한 컨텐츠 부족</a:t>
            </a:r>
            <a:endParaRPr lang="en-US" altLang="ko-KR" sz="16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570A002-7AAD-9C25-9007-7612BD888143}"/>
              </a:ext>
            </a:extLst>
          </p:cNvPr>
          <p:cNvSpPr/>
          <p:nvPr/>
        </p:nvSpPr>
        <p:spPr>
          <a:xfrm>
            <a:off x="6770664" y="2119099"/>
            <a:ext cx="48337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단조로운 디자인</a:t>
            </a:r>
            <a:endParaRPr lang="en-US" altLang="ko-KR" sz="16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CB9E2A9-52BB-4E6D-E188-5A847D201A01}"/>
              </a:ext>
            </a:extLst>
          </p:cNvPr>
          <p:cNvSpPr/>
          <p:nvPr/>
        </p:nvSpPr>
        <p:spPr>
          <a:xfrm>
            <a:off x="6770664" y="2686517"/>
            <a:ext cx="48337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불편한 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GNB 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메뉴</a:t>
            </a:r>
            <a:endParaRPr lang="en-US" altLang="ko-KR" sz="16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3548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한쪽 모서리가 잘린 사각형 5">
            <a:extLst>
              <a:ext uri="{FF2B5EF4-FFF2-40B4-BE49-F238E27FC236}">
                <a16:creationId xmlns:a16="http://schemas.microsoft.com/office/drawing/2014/main" id="{14D0BC3F-C82C-1FD0-3A8B-76C448868F68}"/>
              </a:ext>
            </a:extLst>
          </p:cNvPr>
          <p:cNvSpPr/>
          <p:nvPr/>
        </p:nvSpPr>
        <p:spPr>
          <a:xfrm flipH="1">
            <a:off x="520951" y="917512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61405" y="331600"/>
            <a:ext cx="33618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기획의도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분석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4F6D09D-4A1E-122D-32E1-126FC555E64E}"/>
              </a:ext>
            </a:extLst>
          </p:cNvPr>
          <p:cNvSpPr/>
          <p:nvPr/>
        </p:nvSpPr>
        <p:spPr>
          <a:xfrm>
            <a:off x="520948" y="1533699"/>
            <a:ext cx="2529034" cy="16600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DEF42F5-E109-8C9D-33E6-D8AA2A326C15}"/>
              </a:ext>
            </a:extLst>
          </p:cNvPr>
          <p:cNvSpPr/>
          <p:nvPr/>
        </p:nvSpPr>
        <p:spPr>
          <a:xfrm>
            <a:off x="520944" y="3339396"/>
            <a:ext cx="2529037" cy="16600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C2BA865-7FD2-6130-57AA-E01CB1E2EC0C}"/>
              </a:ext>
            </a:extLst>
          </p:cNvPr>
          <p:cNvSpPr/>
          <p:nvPr/>
        </p:nvSpPr>
        <p:spPr>
          <a:xfrm>
            <a:off x="6404469" y="1533698"/>
            <a:ext cx="2529037" cy="1660075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B012402-8961-49F0-12BD-1184764BFDAE}"/>
              </a:ext>
            </a:extLst>
          </p:cNvPr>
          <p:cNvSpPr/>
          <p:nvPr/>
        </p:nvSpPr>
        <p:spPr>
          <a:xfrm>
            <a:off x="6404469" y="3339396"/>
            <a:ext cx="2529037" cy="1660075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A3375C5-EBE2-5A77-C828-EA3E43E315A4}"/>
              </a:ext>
            </a:extLst>
          </p:cNvPr>
          <p:cNvSpPr/>
          <p:nvPr/>
        </p:nvSpPr>
        <p:spPr>
          <a:xfrm>
            <a:off x="6404466" y="5145094"/>
            <a:ext cx="2529037" cy="166007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14D3AAA7-1F5A-D587-C91F-A97EEF26B180}"/>
              </a:ext>
            </a:extLst>
          </p:cNvPr>
          <p:cNvCxnSpPr>
            <a:cxnSpLocks/>
          </p:cNvCxnSpPr>
          <p:nvPr/>
        </p:nvCxnSpPr>
        <p:spPr>
          <a:xfrm>
            <a:off x="3049981" y="2220123"/>
            <a:ext cx="617000" cy="461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4F0675A-9633-536A-F5C3-97C54FEC4E5C}"/>
              </a:ext>
            </a:extLst>
          </p:cNvPr>
          <p:cNvSpPr/>
          <p:nvPr/>
        </p:nvSpPr>
        <p:spPr>
          <a:xfrm>
            <a:off x="3779921" y="2582047"/>
            <a:ext cx="12982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리조트 소개 동영상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BDBD6D-3747-5D15-6271-A4BC1719E3E2}"/>
              </a:ext>
            </a:extLst>
          </p:cNvPr>
          <p:cNvSpPr txBox="1"/>
          <p:nvPr/>
        </p:nvSpPr>
        <p:spPr>
          <a:xfrm>
            <a:off x="939507" y="995089"/>
            <a:ext cx="17139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반얀트리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해운대 부산</a:t>
            </a:r>
          </a:p>
        </p:txBody>
      </p:sp>
      <p:sp>
        <p:nvSpPr>
          <p:cNvPr id="27" name="한쪽 모서리가 잘린 사각형 5">
            <a:extLst>
              <a:ext uri="{FF2B5EF4-FFF2-40B4-BE49-F238E27FC236}">
                <a16:creationId xmlns:a16="http://schemas.microsoft.com/office/drawing/2014/main" id="{A41E3A4F-E01E-EA39-B1EB-51A5E48C66D8}"/>
              </a:ext>
            </a:extLst>
          </p:cNvPr>
          <p:cNvSpPr/>
          <p:nvPr/>
        </p:nvSpPr>
        <p:spPr>
          <a:xfrm flipH="1">
            <a:off x="6404469" y="917511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0837B1-C038-7AB9-5F4A-BA51E321E66C}"/>
              </a:ext>
            </a:extLst>
          </p:cNvPr>
          <p:cNvSpPr txBox="1"/>
          <p:nvPr/>
        </p:nvSpPr>
        <p:spPr>
          <a:xfrm>
            <a:off x="7165267" y="995088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호텔 </a:t>
            </a:r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일루아</a:t>
            </a:r>
            <a:endParaRPr lang="ko-KR" altLang="en-US" sz="1400" spc="-15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00D706F2-3E55-0C0E-0E6F-26363677EB6A}"/>
              </a:ext>
            </a:extLst>
          </p:cNvPr>
          <p:cNvSpPr/>
          <p:nvPr/>
        </p:nvSpPr>
        <p:spPr>
          <a:xfrm>
            <a:off x="3684581" y="2537849"/>
            <a:ext cx="1576536" cy="334617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DB2E1800-6F58-BDCD-F4A3-F78C48FB491D}"/>
              </a:ext>
            </a:extLst>
          </p:cNvPr>
          <p:cNvCxnSpPr>
            <a:cxnSpLocks/>
          </p:cNvCxnSpPr>
          <p:nvPr/>
        </p:nvCxnSpPr>
        <p:spPr>
          <a:xfrm>
            <a:off x="3049981" y="4034719"/>
            <a:ext cx="617000" cy="461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6424CE4-8267-8702-62D2-888E3DE4AA6E}"/>
              </a:ext>
            </a:extLst>
          </p:cNvPr>
          <p:cNvSpPr/>
          <p:nvPr/>
        </p:nvSpPr>
        <p:spPr>
          <a:xfrm>
            <a:off x="3779921" y="4396643"/>
            <a:ext cx="16030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리조트 이미지 및 텍스트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애니메이션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6327709A-27D7-5D71-222A-05CBCBCA298B}"/>
              </a:ext>
            </a:extLst>
          </p:cNvPr>
          <p:cNvSpPr/>
          <p:nvPr/>
        </p:nvSpPr>
        <p:spPr>
          <a:xfrm>
            <a:off x="3713660" y="4352446"/>
            <a:ext cx="1722310" cy="461666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7089D04-F1DA-EAC4-CA2A-1BAB2DA170B1}"/>
              </a:ext>
            </a:extLst>
          </p:cNvPr>
          <p:cNvSpPr/>
          <p:nvPr/>
        </p:nvSpPr>
        <p:spPr>
          <a:xfrm>
            <a:off x="9634804" y="2240624"/>
            <a:ext cx="1603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호텔 소개 동영상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DD681264-D51E-4F52-12CD-13F01B18CE85}"/>
              </a:ext>
            </a:extLst>
          </p:cNvPr>
          <p:cNvSpPr/>
          <p:nvPr/>
        </p:nvSpPr>
        <p:spPr>
          <a:xfrm>
            <a:off x="9575169" y="2179965"/>
            <a:ext cx="1722310" cy="357884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0FAFF4A1-A957-B16D-C8DC-7882BCA4DDC0}"/>
              </a:ext>
            </a:extLst>
          </p:cNvPr>
          <p:cNvCxnSpPr>
            <a:cxnSpLocks/>
          </p:cNvCxnSpPr>
          <p:nvPr/>
        </p:nvCxnSpPr>
        <p:spPr>
          <a:xfrm>
            <a:off x="8898534" y="1889547"/>
            <a:ext cx="617000" cy="461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E142CEF5-DE48-E0A3-AC06-207B7AD4ACF8}"/>
              </a:ext>
            </a:extLst>
          </p:cNvPr>
          <p:cNvCxnSpPr>
            <a:cxnSpLocks/>
          </p:cNvCxnSpPr>
          <p:nvPr/>
        </p:nvCxnSpPr>
        <p:spPr>
          <a:xfrm>
            <a:off x="8362122" y="2614471"/>
            <a:ext cx="1188381" cy="470354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8CD551D3-F221-78BC-4969-A060E34284F6}"/>
              </a:ext>
            </a:extLst>
          </p:cNvPr>
          <p:cNvSpPr/>
          <p:nvPr/>
        </p:nvSpPr>
        <p:spPr>
          <a:xfrm>
            <a:off x="9583039" y="2905883"/>
            <a:ext cx="1722310" cy="357884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E6B27E2-F874-9F8D-C1D0-D4B0BA8C6086}"/>
              </a:ext>
            </a:extLst>
          </p:cNvPr>
          <p:cNvSpPr/>
          <p:nvPr/>
        </p:nvSpPr>
        <p:spPr>
          <a:xfrm>
            <a:off x="9634804" y="2961714"/>
            <a:ext cx="1603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 선택 기능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D656F9E9-3416-FF91-7681-59628B101A9B}"/>
              </a:ext>
            </a:extLst>
          </p:cNvPr>
          <p:cNvSpPr/>
          <p:nvPr/>
        </p:nvSpPr>
        <p:spPr>
          <a:xfrm>
            <a:off x="9669773" y="4188937"/>
            <a:ext cx="1603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소개 컨텐츠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4AD79DE3-55FC-5417-60CD-EC2F35178C88}"/>
              </a:ext>
            </a:extLst>
          </p:cNvPr>
          <p:cNvSpPr/>
          <p:nvPr/>
        </p:nvSpPr>
        <p:spPr>
          <a:xfrm>
            <a:off x="9610138" y="4128278"/>
            <a:ext cx="1722310" cy="357884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62A8B549-3E30-0D57-6CD1-4971A368FAEB}"/>
              </a:ext>
            </a:extLst>
          </p:cNvPr>
          <p:cNvCxnSpPr>
            <a:cxnSpLocks/>
          </p:cNvCxnSpPr>
          <p:nvPr/>
        </p:nvCxnSpPr>
        <p:spPr>
          <a:xfrm>
            <a:off x="8933503" y="3837860"/>
            <a:ext cx="617000" cy="461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0BDB5263-78AD-8710-8D47-42CE62D37E17}"/>
              </a:ext>
            </a:extLst>
          </p:cNvPr>
          <p:cNvSpPr/>
          <p:nvPr/>
        </p:nvSpPr>
        <p:spPr>
          <a:xfrm>
            <a:off x="9694439" y="6123754"/>
            <a:ext cx="1603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다이닝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소개 컨텐츠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545EDF3D-F800-E1B6-D4FF-59E7A54EDF9F}"/>
              </a:ext>
            </a:extLst>
          </p:cNvPr>
          <p:cNvSpPr/>
          <p:nvPr/>
        </p:nvSpPr>
        <p:spPr>
          <a:xfrm>
            <a:off x="9634804" y="6063095"/>
            <a:ext cx="1722310" cy="357884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AD02E1EC-6DDF-1CAD-AAA8-5413872895C5}"/>
              </a:ext>
            </a:extLst>
          </p:cNvPr>
          <p:cNvCxnSpPr>
            <a:cxnSpLocks/>
          </p:cNvCxnSpPr>
          <p:nvPr/>
        </p:nvCxnSpPr>
        <p:spPr>
          <a:xfrm>
            <a:off x="8958169" y="5772677"/>
            <a:ext cx="617000" cy="461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D9DC467F-D185-C174-5646-8AC6F575FE75}"/>
              </a:ext>
            </a:extLst>
          </p:cNvPr>
          <p:cNvSpPr/>
          <p:nvPr/>
        </p:nvSpPr>
        <p:spPr>
          <a:xfrm>
            <a:off x="9694439" y="1240131"/>
            <a:ext cx="1603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GNB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메뉴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095125BC-B5E0-7306-EFAC-0F8BFDA2F2BB}"/>
              </a:ext>
            </a:extLst>
          </p:cNvPr>
          <p:cNvSpPr/>
          <p:nvPr/>
        </p:nvSpPr>
        <p:spPr>
          <a:xfrm>
            <a:off x="9634804" y="1179472"/>
            <a:ext cx="1722310" cy="357884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3C9AF2BC-3CFC-1088-B49E-0AA9535C01E1}"/>
              </a:ext>
            </a:extLst>
          </p:cNvPr>
          <p:cNvCxnSpPr>
            <a:cxnSpLocks/>
          </p:cNvCxnSpPr>
          <p:nvPr/>
        </p:nvCxnSpPr>
        <p:spPr>
          <a:xfrm flipV="1">
            <a:off x="8900967" y="1357448"/>
            <a:ext cx="709171" cy="295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0EC06D2-2996-C98A-01F4-D37088E906CC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D20CDEF6-9986-6614-DCB5-7CD41C0654A2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99A50EE4-F19A-0955-BB58-978241BB1AD5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FB25A72C-6E19-3325-406F-E1C39EBF2758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41362669-270F-398F-7FAF-68FD3F199051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0037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5D8363D-6514-4DB2-BDD2-1FB3409EAFAC}"/>
              </a:ext>
            </a:extLst>
          </p:cNvPr>
          <p:cNvSpPr/>
          <p:nvPr/>
        </p:nvSpPr>
        <p:spPr>
          <a:xfrm>
            <a:off x="991674" y="2516541"/>
            <a:ext cx="1033103" cy="92333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B0FB678-E449-4093-AFAF-B8E362066DA3}"/>
              </a:ext>
            </a:extLst>
          </p:cNvPr>
          <p:cNvSpPr/>
          <p:nvPr/>
        </p:nvSpPr>
        <p:spPr>
          <a:xfrm>
            <a:off x="2177177" y="2516541"/>
            <a:ext cx="9072025" cy="923330"/>
          </a:xfrm>
          <a:prstGeom prst="rect">
            <a:avLst/>
          </a:prstGeom>
          <a:noFill/>
          <a:ln w="38100"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화면에 소개 영상을 재생하여 소피텔에 대한 아이덴티티를 보여줌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6C0097-8B77-4E38-B2A9-B87B26820A80}"/>
              </a:ext>
            </a:extLst>
          </p:cNvPr>
          <p:cNvSpPr/>
          <p:nvPr/>
        </p:nvSpPr>
        <p:spPr>
          <a:xfrm>
            <a:off x="991674" y="3830289"/>
            <a:ext cx="1033103" cy="92333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27BB93-8640-4DBC-875B-462B74D13B7A}"/>
              </a:ext>
            </a:extLst>
          </p:cNvPr>
          <p:cNvSpPr/>
          <p:nvPr/>
        </p:nvSpPr>
        <p:spPr>
          <a:xfrm>
            <a:off x="2177177" y="3830289"/>
            <a:ext cx="9072025" cy="923330"/>
          </a:xfrm>
          <a:prstGeom prst="rect">
            <a:avLst/>
          </a:prstGeom>
          <a:noFill/>
          <a:ln w="38100"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화면에 객실 및 레스토랑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프로모션에 대한 컨텐츠를 넣어서</a:t>
            </a:r>
            <a:endParaRPr lang="en-US" altLang="ko-KR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접근성을 높임</a:t>
            </a:r>
            <a:endParaRPr lang="en-US" altLang="ko-KR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0224253-CAF4-42CA-987C-40FF4F0F80DE}"/>
              </a:ext>
            </a:extLst>
          </p:cNvPr>
          <p:cNvSpPr/>
          <p:nvPr/>
        </p:nvSpPr>
        <p:spPr>
          <a:xfrm>
            <a:off x="991674" y="5039683"/>
            <a:ext cx="1033103" cy="92333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61AB56B-6D3B-4157-B417-A077B0CE792A}"/>
              </a:ext>
            </a:extLst>
          </p:cNvPr>
          <p:cNvSpPr/>
          <p:nvPr/>
        </p:nvSpPr>
        <p:spPr>
          <a:xfrm>
            <a:off x="2177177" y="5039683"/>
            <a:ext cx="9072025" cy="923330"/>
          </a:xfrm>
          <a:prstGeom prst="rect">
            <a:avLst/>
          </a:prstGeom>
          <a:noFill/>
          <a:ln w="38100">
            <a:solidFill>
              <a:srgbClr val="A9852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및 서브페이지에 애니메이션 등의 효과를 주어 단조롭지 않고 </a:t>
            </a:r>
            <a:endParaRPr lang="en-US" altLang="ko-KR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동적인 느낌을 줌 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761405" y="33160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기획의도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7F4A7CD-5028-5168-B8F7-D5F23D7811A0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5FC94075-4DAD-378C-526D-F1B8D4262642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5AF9D5CB-9F3C-9030-2DC2-BAF10198981D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D86C28E4-E696-043D-20AF-B4F7B6269DB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10E09775-C9A4-44A3-51D2-713D54437AC4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3D80A56F-8F17-1145-0C67-6CFB25F633CB}"/>
              </a:ext>
            </a:extLst>
          </p:cNvPr>
          <p:cNvSpPr/>
          <p:nvPr/>
        </p:nvSpPr>
        <p:spPr>
          <a:xfrm>
            <a:off x="991674" y="1307147"/>
            <a:ext cx="1033103" cy="92333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48FE89B-A8D3-94BB-FA58-E1C2E27A3BD0}"/>
              </a:ext>
            </a:extLst>
          </p:cNvPr>
          <p:cNvSpPr/>
          <p:nvPr/>
        </p:nvSpPr>
        <p:spPr>
          <a:xfrm>
            <a:off x="2177177" y="1307147"/>
            <a:ext cx="9072025" cy="923330"/>
          </a:xfrm>
          <a:prstGeom prst="rect">
            <a:avLst/>
          </a:prstGeom>
          <a:noFill/>
          <a:ln w="38100"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반얀트리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해운대 부산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호텔 </a:t>
            </a:r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일루아의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웹사이트를 참고하여</a:t>
            </a:r>
            <a:endParaRPr lang="en-US" altLang="ko-KR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소피텔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앰버서더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서울의 웹사이트 리뉴얼</a:t>
            </a:r>
          </a:p>
        </p:txBody>
      </p:sp>
    </p:spTree>
    <p:extLst>
      <p:ext uri="{BB962C8B-B14F-4D97-AF65-F5344CB8AC3E}">
        <p14:creationId xmlns:p14="http://schemas.microsoft.com/office/powerpoint/2010/main" val="1766984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421641" y="1754641"/>
            <a:ext cx="3348719" cy="3348718"/>
            <a:chOff x="4245426" y="1600993"/>
            <a:chExt cx="3614058" cy="3614057"/>
          </a:xfrm>
        </p:grpSpPr>
        <p:sp>
          <p:nvSpPr>
            <p:cNvPr id="13" name="타원 12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en-US" altLang="ko-KR" sz="60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</a:t>
              </a:r>
            </a:p>
            <a:p>
              <a:pPr algn="ctr" latinLnBrk="0">
                <a:defRPr/>
              </a:pPr>
              <a:r>
                <a:rPr lang="ko-KR" altLang="en-US" sz="28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사이트 설계</a:t>
              </a:r>
              <a:endParaRPr lang="en-US" altLang="ko-KR" sz="28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7511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39773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설계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와이어프레임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FAB379-67DE-4A99-A67F-13D5E130EE28}"/>
              </a:ext>
            </a:extLst>
          </p:cNvPr>
          <p:cNvSpPr/>
          <p:nvPr/>
        </p:nvSpPr>
        <p:spPr>
          <a:xfrm>
            <a:off x="4546014" y="1544900"/>
            <a:ext cx="2892161" cy="188205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15B12D-659D-E6AD-8466-FEC9E772DA93}"/>
              </a:ext>
            </a:extLst>
          </p:cNvPr>
          <p:cNvSpPr txBox="1"/>
          <p:nvPr/>
        </p:nvSpPr>
        <p:spPr>
          <a:xfrm>
            <a:off x="4524238" y="3426954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F714C75-7518-522A-C194-0FE64BFEDFCB}"/>
              </a:ext>
            </a:extLst>
          </p:cNvPr>
          <p:cNvSpPr/>
          <p:nvPr/>
        </p:nvSpPr>
        <p:spPr>
          <a:xfrm>
            <a:off x="522000" y="1544900"/>
            <a:ext cx="2892160" cy="941027"/>
          </a:xfrm>
          <a:prstGeom prst="rect">
            <a:avLst/>
          </a:prstGeom>
          <a:blipFill>
            <a:blip r:embed="rId3"/>
            <a:stretch>
              <a:fillRect b="-10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5" name="한쪽 모서리가 잘린 사각형 5">
            <a:extLst>
              <a:ext uri="{FF2B5EF4-FFF2-40B4-BE49-F238E27FC236}">
                <a16:creationId xmlns:a16="http://schemas.microsoft.com/office/drawing/2014/main" id="{828E3963-660E-4C24-5EB7-B574498FB161}"/>
              </a:ext>
            </a:extLst>
          </p:cNvPr>
          <p:cNvSpPr/>
          <p:nvPr/>
        </p:nvSpPr>
        <p:spPr>
          <a:xfrm flipH="1">
            <a:off x="522000" y="917511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6A4DDD-97B9-7A53-7B53-21609DB68B90}"/>
              </a:ext>
            </a:extLst>
          </p:cNvPr>
          <p:cNvSpPr txBox="1"/>
          <p:nvPr/>
        </p:nvSpPr>
        <p:spPr>
          <a:xfrm>
            <a:off x="505124" y="1012727"/>
            <a:ext cx="25426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5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</a:t>
            </a:r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섹션으로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구성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3638E68-0172-8943-DBEC-C020309A138E}"/>
              </a:ext>
            </a:extLst>
          </p:cNvPr>
          <p:cNvSpPr/>
          <p:nvPr/>
        </p:nvSpPr>
        <p:spPr>
          <a:xfrm>
            <a:off x="8570029" y="1544900"/>
            <a:ext cx="2853257" cy="188205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E99831-6D3D-9E61-F785-3E1E01801897}"/>
              </a:ext>
            </a:extLst>
          </p:cNvPr>
          <p:cNvSpPr txBox="1"/>
          <p:nvPr/>
        </p:nvSpPr>
        <p:spPr>
          <a:xfrm>
            <a:off x="522000" y="3477938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상단 및 하단 부분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공통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C58EE8-8A71-FEAC-DCD0-4B2021955F03}"/>
              </a:ext>
            </a:extLst>
          </p:cNvPr>
          <p:cNvSpPr txBox="1"/>
          <p:nvPr/>
        </p:nvSpPr>
        <p:spPr>
          <a:xfrm>
            <a:off x="8570029" y="348440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463DB7F-F9B1-D6C3-1FAE-EBAC7CC12447}"/>
              </a:ext>
            </a:extLst>
          </p:cNvPr>
          <p:cNvSpPr/>
          <p:nvPr/>
        </p:nvSpPr>
        <p:spPr>
          <a:xfrm>
            <a:off x="522000" y="4094682"/>
            <a:ext cx="2903302" cy="1882054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2BCC79A-B4CB-C5D2-8533-EB21AE4F5EA7}"/>
              </a:ext>
            </a:extLst>
          </p:cNvPr>
          <p:cNvSpPr/>
          <p:nvPr/>
        </p:nvSpPr>
        <p:spPr>
          <a:xfrm>
            <a:off x="4557156" y="4094682"/>
            <a:ext cx="2892160" cy="188205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347FF11-9C8A-8CC2-9B8E-4AC28FF245E1}"/>
              </a:ext>
            </a:extLst>
          </p:cNvPr>
          <p:cNvSpPr/>
          <p:nvPr/>
        </p:nvSpPr>
        <p:spPr>
          <a:xfrm>
            <a:off x="8576275" y="4094682"/>
            <a:ext cx="2892160" cy="188205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ADED85-CF05-C06C-2931-4A1F95BC6C19}"/>
              </a:ext>
            </a:extLst>
          </p:cNvPr>
          <p:cNvSpPr txBox="1"/>
          <p:nvPr/>
        </p:nvSpPr>
        <p:spPr>
          <a:xfrm>
            <a:off x="522000" y="6053404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8302AB-6DF5-A891-B682-55B243EAC5A3}"/>
              </a:ext>
            </a:extLst>
          </p:cNvPr>
          <p:cNvSpPr txBox="1"/>
          <p:nvPr/>
        </p:nvSpPr>
        <p:spPr>
          <a:xfrm>
            <a:off x="4546014" y="6027720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8622BCE-51BD-7B69-11AD-3AEE129808C7}"/>
              </a:ext>
            </a:extLst>
          </p:cNvPr>
          <p:cNvSpPr txBox="1"/>
          <p:nvPr/>
        </p:nvSpPr>
        <p:spPr>
          <a:xfrm>
            <a:off x="8580960" y="6027720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6822E3A-C0F2-CB45-9428-3DAFEA132E8E}"/>
              </a:ext>
            </a:extLst>
          </p:cNvPr>
          <p:cNvSpPr/>
          <p:nvPr/>
        </p:nvSpPr>
        <p:spPr>
          <a:xfrm>
            <a:off x="522000" y="2485927"/>
            <a:ext cx="2892160" cy="941027"/>
          </a:xfrm>
          <a:prstGeom prst="rect">
            <a:avLst/>
          </a:prstGeom>
          <a:blipFill>
            <a:blip r:embed="rId7"/>
            <a:stretch>
              <a:fillRect t="-10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713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39773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설계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와이어프레임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FAB379-67DE-4A99-A67F-13D5E130EE28}"/>
              </a:ext>
            </a:extLst>
          </p:cNvPr>
          <p:cNvSpPr/>
          <p:nvPr/>
        </p:nvSpPr>
        <p:spPr>
          <a:xfrm>
            <a:off x="522000" y="1544902"/>
            <a:ext cx="2892161" cy="188205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15B12D-659D-E6AD-8466-FEC9E772DA93}"/>
              </a:ext>
            </a:extLst>
          </p:cNvPr>
          <p:cNvSpPr txBox="1"/>
          <p:nvPr/>
        </p:nvSpPr>
        <p:spPr>
          <a:xfrm>
            <a:off x="522000" y="342695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목록</a:t>
            </a:r>
          </a:p>
        </p:txBody>
      </p:sp>
      <p:sp>
        <p:nvSpPr>
          <p:cNvPr id="15" name="한쪽 모서리가 잘린 사각형 5">
            <a:extLst>
              <a:ext uri="{FF2B5EF4-FFF2-40B4-BE49-F238E27FC236}">
                <a16:creationId xmlns:a16="http://schemas.microsoft.com/office/drawing/2014/main" id="{828E3963-660E-4C24-5EB7-B574498FB161}"/>
              </a:ext>
            </a:extLst>
          </p:cNvPr>
          <p:cNvSpPr/>
          <p:nvPr/>
        </p:nvSpPr>
        <p:spPr>
          <a:xfrm flipH="1">
            <a:off x="522000" y="917511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6A4DDD-97B9-7A53-7B53-21609DB68B90}"/>
              </a:ext>
            </a:extLst>
          </p:cNvPr>
          <p:cNvSpPr txBox="1"/>
          <p:nvPr/>
        </p:nvSpPr>
        <p:spPr>
          <a:xfrm>
            <a:off x="505126" y="1012727"/>
            <a:ext cx="25426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 </a:t>
            </a:r>
            <a:r>
              <a:rPr lang="en-US" altLang="ko-KR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4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페이지로 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BFE053D-8ECC-1028-14C2-9C73EFA2CB2A}"/>
              </a:ext>
            </a:extLst>
          </p:cNvPr>
          <p:cNvSpPr/>
          <p:nvPr/>
        </p:nvSpPr>
        <p:spPr>
          <a:xfrm>
            <a:off x="4546800" y="1544902"/>
            <a:ext cx="2892161" cy="188205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BE623-7466-DFBC-B342-B3B3E0ECFBBB}"/>
              </a:ext>
            </a:extLst>
          </p:cNvPr>
          <p:cNvSpPr txBox="1"/>
          <p:nvPr/>
        </p:nvSpPr>
        <p:spPr>
          <a:xfrm>
            <a:off x="4546800" y="342695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상세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(1)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A7CCB20-0BD1-3D58-3F4A-0FFB16C23705}"/>
              </a:ext>
            </a:extLst>
          </p:cNvPr>
          <p:cNvSpPr/>
          <p:nvPr/>
        </p:nvSpPr>
        <p:spPr>
          <a:xfrm>
            <a:off x="8580972" y="1544902"/>
            <a:ext cx="2892161" cy="188205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0AA577-769D-B86B-8EC1-084CA48BA006}"/>
              </a:ext>
            </a:extLst>
          </p:cNvPr>
          <p:cNvSpPr txBox="1"/>
          <p:nvPr/>
        </p:nvSpPr>
        <p:spPr>
          <a:xfrm>
            <a:off x="8580972" y="342695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상세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B7CBB60-2B11-BFC9-CBF4-9CA62EBA3474}"/>
              </a:ext>
            </a:extLst>
          </p:cNvPr>
          <p:cNvSpPr/>
          <p:nvPr/>
        </p:nvSpPr>
        <p:spPr>
          <a:xfrm>
            <a:off x="512628" y="4093200"/>
            <a:ext cx="2892161" cy="1882054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A8E3E5-A4D1-8A05-71ED-0D476F6FE7E4}"/>
              </a:ext>
            </a:extLst>
          </p:cNvPr>
          <p:cNvSpPr txBox="1"/>
          <p:nvPr/>
        </p:nvSpPr>
        <p:spPr>
          <a:xfrm>
            <a:off x="512628" y="5999597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상세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(3)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13A741A-F82E-55FE-88AD-7C4046F84EFE}"/>
              </a:ext>
            </a:extLst>
          </p:cNvPr>
          <p:cNvSpPr/>
          <p:nvPr/>
        </p:nvSpPr>
        <p:spPr>
          <a:xfrm>
            <a:off x="4546800" y="4093200"/>
            <a:ext cx="2892161" cy="188205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E0B4EB7-96B2-3BEE-B0BD-31BD7E14034D}"/>
              </a:ext>
            </a:extLst>
          </p:cNvPr>
          <p:cNvSpPr txBox="1"/>
          <p:nvPr/>
        </p:nvSpPr>
        <p:spPr>
          <a:xfrm>
            <a:off x="4546800" y="5999597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상세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(4)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12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1272</TotalTime>
  <Words>1208</Words>
  <Application>Microsoft Office PowerPoint</Application>
  <PresentationFormat>와이드스크린</PresentationFormat>
  <Paragraphs>207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7" baseType="lpstr">
      <vt:lpstr>나눔스퀘어</vt:lpstr>
      <vt:lpstr>나눔스퀘어 ExtraBold</vt:lpstr>
      <vt:lpstr>나눔스퀘어 Light</vt:lpstr>
      <vt:lpstr>나눔스퀘어라운드OTF ExtraBold</vt:lpstr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카테지아</dc:creator>
  <cp:lastModifiedBy>user</cp:lastModifiedBy>
  <cp:revision>97</cp:revision>
  <dcterms:created xsi:type="dcterms:W3CDTF">2022-07-15T00:42:52Z</dcterms:created>
  <dcterms:modified xsi:type="dcterms:W3CDTF">2023-04-04T02:26:11Z</dcterms:modified>
</cp:coreProperties>
</file>

<file path=docProps/thumbnail.jpeg>
</file>